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85E9A7-348F-4323-AB46-A239900978C1}" type="datetimeFigureOut">
              <a:rPr lang="en-US" smtClean="0"/>
              <a:t>29-Nov-2023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74A975-0534-49AB-9C4E-5488630FF7E2}" type="slidenum">
              <a:rPr lang="en-US" smtClean="0"/>
              <a:t>‹#›</a:t>
            </a:fld>
            <a:endParaRPr lang="en-US"/>
          </a:p>
        </p:txBody>
      </p:sp>
    </p:spTree>
    <p:extLst>
      <p:ext uri="{BB962C8B-B14F-4D97-AF65-F5344CB8AC3E}">
        <p14:creationId xmlns:p14="http://schemas.microsoft.com/office/powerpoint/2010/main" val="2467769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13DF41-1361-4297-A2D5-9840C84BD8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29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5404FD-5886-4487-8C07-862851F0F6ED}" type="datetimeFigureOut">
              <a:rPr lang="en-US" smtClean="0"/>
              <a:t>29-Nov-2023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9B7DE-623C-43BB-B1B8-606993C0FB42}" type="slidenum">
              <a:rPr lang="en-US" smtClean="0"/>
              <a:t>‹#›</a:t>
            </a:fld>
            <a:endParaRPr lang="en-US"/>
          </a:p>
        </p:txBody>
      </p:sp>
    </p:spTree>
    <p:extLst>
      <p:ext uri="{BB962C8B-B14F-4D97-AF65-F5344CB8AC3E}">
        <p14:creationId xmlns:p14="http://schemas.microsoft.com/office/powerpoint/2010/main" val="3760188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5404FD-5886-4487-8C07-862851F0F6ED}" type="datetimeFigureOut">
              <a:rPr lang="en-US" smtClean="0"/>
              <a:t>29-Nov-2023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9B7DE-623C-43BB-B1B8-606993C0FB42}" type="slidenum">
              <a:rPr lang="en-US" smtClean="0"/>
              <a:t>‹#›</a:t>
            </a:fld>
            <a:endParaRPr lang="en-US"/>
          </a:p>
        </p:txBody>
      </p:sp>
    </p:spTree>
    <p:extLst>
      <p:ext uri="{BB962C8B-B14F-4D97-AF65-F5344CB8AC3E}">
        <p14:creationId xmlns:p14="http://schemas.microsoft.com/office/powerpoint/2010/main" val="2797923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35404FD-5886-4487-8C07-862851F0F6ED}" type="datetimeFigureOut">
              <a:rPr lang="en-US" smtClean="0"/>
              <a:t>29-Nov-2023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9B7DE-623C-43BB-B1B8-606993C0FB42}" type="slidenum">
              <a:rPr lang="en-US" smtClean="0"/>
              <a:t>‹#›</a:t>
            </a:fld>
            <a:endParaRPr lang="en-US"/>
          </a:p>
        </p:txBody>
      </p:sp>
    </p:spTree>
    <p:extLst>
      <p:ext uri="{BB962C8B-B14F-4D97-AF65-F5344CB8AC3E}">
        <p14:creationId xmlns:p14="http://schemas.microsoft.com/office/powerpoint/2010/main" val="1102432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5404FD-5886-4487-8C07-862851F0F6ED}" type="datetimeFigureOut">
              <a:rPr lang="en-US" smtClean="0"/>
              <a:t>29-Nov-2023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19B7DE-623C-43BB-B1B8-606993C0FB42}" type="slidenum">
              <a:rPr lang="en-US" smtClean="0"/>
              <a:t>‹#›</a:t>
            </a:fld>
            <a:endParaRPr lang="en-US"/>
          </a:p>
        </p:txBody>
      </p:sp>
    </p:spTree>
    <p:extLst>
      <p:ext uri="{BB962C8B-B14F-4D97-AF65-F5344CB8AC3E}">
        <p14:creationId xmlns:p14="http://schemas.microsoft.com/office/powerpoint/2010/main" val="1176012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5404FD-5886-4487-8C07-862851F0F6ED}" type="datetimeFigureOut">
              <a:rPr lang="en-US" smtClean="0"/>
              <a:t>29-Nov-2023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19B7DE-623C-43BB-B1B8-606993C0FB42}" type="slidenum">
              <a:rPr lang="en-US" smtClean="0"/>
              <a:t>‹#›</a:t>
            </a:fld>
            <a:endParaRPr lang="en-US"/>
          </a:p>
        </p:txBody>
      </p:sp>
    </p:spTree>
    <p:extLst>
      <p:ext uri="{BB962C8B-B14F-4D97-AF65-F5344CB8AC3E}">
        <p14:creationId xmlns:p14="http://schemas.microsoft.com/office/powerpoint/2010/main" val="2719063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5404FD-5886-4487-8C07-862851F0F6ED}" type="datetimeFigureOut">
              <a:rPr lang="en-US" smtClean="0"/>
              <a:t>29-Nov-2023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19B7DE-623C-43BB-B1B8-606993C0FB42}" type="slidenum">
              <a:rPr lang="en-US" smtClean="0"/>
              <a:t>‹#›</a:t>
            </a:fld>
            <a:endParaRPr lang="en-US"/>
          </a:p>
        </p:txBody>
      </p:sp>
    </p:spTree>
    <p:extLst>
      <p:ext uri="{BB962C8B-B14F-4D97-AF65-F5344CB8AC3E}">
        <p14:creationId xmlns:p14="http://schemas.microsoft.com/office/powerpoint/2010/main" val="2820919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5404FD-5886-4487-8C07-862851F0F6ED}" type="datetimeFigureOut">
              <a:rPr lang="en-US" smtClean="0"/>
              <a:t>29-Nov-2023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19B7DE-623C-43BB-B1B8-606993C0FB42}" type="slidenum">
              <a:rPr lang="en-US" smtClean="0"/>
              <a:t>‹#›</a:t>
            </a:fld>
            <a:endParaRPr lang="en-US"/>
          </a:p>
        </p:txBody>
      </p:sp>
    </p:spTree>
    <p:extLst>
      <p:ext uri="{BB962C8B-B14F-4D97-AF65-F5344CB8AC3E}">
        <p14:creationId xmlns:p14="http://schemas.microsoft.com/office/powerpoint/2010/main" val="492204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35404FD-5886-4487-8C07-862851F0F6ED}" type="datetimeFigureOut">
              <a:rPr lang="en-US" smtClean="0"/>
              <a:t>29-Nov-2023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19B7DE-623C-43BB-B1B8-606993C0FB42}" type="slidenum">
              <a:rPr lang="en-US" smtClean="0"/>
              <a:t>‹#›</a:t>
            </a:fld>
            <a:endParaRPr lang="en-US"/>
          </a:p>
        </p:txBody>
      </p:sp>
    </p:spTree>
    <p:extLst>
      <p:ext uri="{BB962C8B-B14F-4D97-AF65-F5344CB8AC3E}">
        <p14:creationId xmlns:p14="http://schemas.microsoft.com/office/powerpoint/2010/main" val="1020513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35404FD-5886-4487-8C07-862851F0F6ED}" type="datetimeFigureOut">
              <a:rPr lang="en-US" smtClean="0"/>
              <a:t>29-Nov-2023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19B7DE-623C-43BB-B1B8-606993C0FB42}" type="slidenum">
              <a:rPr lang="en-US" smtClean="0"/>
              <a:t>‹#›</a:t>
            </a:fld>
            <a:endParaRPr lang="en-US"/>
          </a:p>
        </p:txBody>
      </p:sp>
    </p:spTree>
    <p:extLst>
      <p:ext uri="{BB962C8B-B14F-4D97-AF65-F5344CB8AC3E}">
        <p14:creationId xmlns:p14="http://schemas.microsoft.com/office/powerpoint/2010/main" val="1326028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5404FD-5886-4487-8C07-862851F0F6ED}" type="datetimeFigureOut">
              <a:rPr lang="en-US" smtClean="0"/>
              <a:t>29-Nov-2023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9B7DE-623C-43BB-B1B8-606993C0FB42}" type="slidenum">
              <a:rPr lang="en-US" smtClean="0"/>
              <a:t>‹#›</a:t>
            </a:fld>
            <a:endParaRPr lang="en-US"/>
          </a:p>
        </p:txBody>
      </p:sp>
    </p:spTree>
    <p:extLst>
      <p:ext uri="{BB962C8B-B14F-4D97-AF65-F5344CB8AC3E}">
        <p14:creationId xmlns:p14="http://schemas.microsoft.com/office/powerpoint/2010/main" val="890105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5404FD-5886-4487-8C07-862851F0F6ED}" type="datetimeFigureOut">
              <a:rPr lang="en-US" smtClean="0"/>
              <a:t>29-Nov-2023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9B7DE-623C-43BB-B1B8-606993C0FB42}" type="slidenum">
              <a:rPr lang="en-US" smtClean="0"/>
              <a:t>‹#›</a:t>
            </a:fld>
            <a:endParaRPr lang="en-US"/>
          </a:p>
        </p:txBody>
      </p:sp>
    </p:spTree>
    <p:extLst>
      <p:ext uri="{BB962C8B-B14F-4D97-AF65-F5344CB8AC3E}">
        <p14:creationId xmlns:p14="http://schemas.microsoft.com/office/powerpoint/2010/main" val="2212426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E8496EE-6FAE-4F41-9726-DBE8E47B9614}" type="datetimeFigureOut">
              <a:rPr lang="en-US" smtClean="0"/>
              <a:t>29-Nov-2023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C8BA5D-533E-4B06-B23A-937C8E735E91}" type="slidenum">
              <a:rPr lang="en-US" smtClean="0"/>
              <a:t>‹#›</a:t>
            </a:fld>
            <a:endParaRPr lang="en-US"/>
          </a:p>
        </p:txBody>
      </p:sp>
    </p:spTree>
    <p:extLst>
      <p:ext uri="{BB962C8B-B14F-4D97-AF65-F5344CB8AC3E}">
        <p14:creationId xmlns:p14="http://schemas.microsoft.com/office/powerpoint/2010/main" val="3543656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8496EE-6FAE-4F41-9726-DBE8E47B9614}" type="datetimeFigureOut">
              <a:rPr lang="en-US" smtClean="0"/>
              <a:t>29-Nov-2023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C8BA5D-533E-4B06-B23A-937C8E735E91}" type="slidenum">
              <a:rPr lang="en-US" smtClean="0"/>
              <a:t>‹#›</a:t>
            </a:fld>
            <a:endParaRPr lang="en-US"/>
          </a:p>
        </p:txBody>
      </p:sp>
    </p:spTree>
    <p:extLst>
      <p:ext uri="{BB962C8B-B14F-4D97-AF65-F5344CB8AC3E}">
        <p14:creationId xmlns:p14="http://schemas.microsoft.com/office/powerpoint/2010/main" val="41539550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E8496EE-6FAE-4F41-9726-DBE8E47B9614}" type="datetimeFigureOut">
              <a:rPr lang="en-US" smtClean="0"/>
              <a:t>29-Nov-2023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C8BA5D-533E-4B06-B23A-937C8E735E91}" type="slidenum">
              <a:rPr lang="en-US" smtClean="0"/>
              <a:t>‹#›</a:t>
            </a:fld>
            <a:endParaRPr lang="en-US"/>
          </a:p>
        </p:txBody>
      </p:sp>
    </p:spTree>
    <p:extLst>
      <p:ext uri="{BB962C8B-B14F-4D97-AF65-F5344CB8AC3E}">
        <p14:creationId xmlns:p14="http://schemas.microsoft.com/office/powerpoint/2010/main" val="26248842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E8496EE-6FAE-4F41-9726-DBE8E47B9614}" type="datetimeFigureOut">
              <a:rPr lang="en-US" smtClean="0"/>
              <a:t>29-Nov-2023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C8BA5D-533E-4B06-B23A-937C8E735E91}" type="slidenum">
              <a:rPr lang="en-US" smtClean="0"/>
              <a:t>‹#›</a:t>
            </a:fld>
            <a:endParaRPr lang="en-US"/>
          </a:p>
        </p:txBody>
      </p:sp>
    </p:spTree>
    <p:extLst>
      <p:ext uri="{BB962C8B-B14F-4D97-AF65-F5344CB8AC3E}">
        <p14:creationId xmlns:p14="http://schemas.microsoft.com/office/powerpoint/2010/main" val="32610096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E8496EE-6FAE-4F41-9726-DBE8E47B9614}" type="datetimeFigureOut">
              <a:rPr lang="en-US" smtClean="0"/>
              <a:t>29-Nov-2023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C8BA5D-533E-4B06-B23A-937C8E735E91}" type="slidenum">
              <a:rPr lang="en-US" smtClean="0"/>
              <a:t>‹#›</a:t>
            </a:fld>
            <a:endParaRPr lang="en-US"/>
          </a:p>
        </p:txBody>
      </p:sp>
    </p:spTree>
    <p:extLst>
      <p:ext uri="{BB962C8B-B14F-4D97-AF65-F5344CB8AC3E}">
        <p14:creationId xmlns:p14="http://schemas.microsoft.com/office/powerpoint/2010/main" val="41129200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E8496EE-6FAE-4F41-9726-DBE8E47B9614}" type="datetimeFigureOut">
              <a:rPr lang="en-US" smtClean="0"/>
              <a:t>29-Nov-2023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C8BA5D-533E-4B06-B23A-937C8E735E91}" type="slidenum">
              <a:rPr lang="en-US" smtClean="0"/>
              <a:t>‹#›</a:t>
            </a:fld>
            <a:endParaRPr lang="en-US"/>
          </a:p>
        </p:txBody>
      </p:sp>
    </p:spTree>
    <p:extLst>
      <p:ext uri="{BB962C8B-B14F-4D97-AF65-F5344CB8AC3E}">
        <p14:creationId xmlns:p14="http://schemas.microsoft.com/office/powerpoint/2010/main" val="2413512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8496EE-6FAE-4F41-9726-DBE8E47B9614}" type="datetimeFigureOut">
              <a:rPr lang="en-US" smtClean="0"/>
              <a:t>29-Nov-2023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C8BA5D-533E-4B06-B23A-937C8E735E91}" type="slidenum">
              <a:rPr lang="en-US" smtClean="0"/>
              <a:t>‹#›</a:t>
            </a:fld>
            <a:endParaRPr lang="en-US"/>
          </a:p>
        </p:txBody>
      </p:sp>
    </p:spTree>
    <p:extLst>
      <p:ext uri="{BB962C8B-B14F-4D97-AF65-F5344CB8AC3E}">
        <p14:creationId xmlns:p14="http://schemas.microsoft.com/office/powerpoint/2010/main" val="1275227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E8496EE-6FAE-4F41-9726-DBE8E47B9614}" type="datetimeFigureOut">
              <a:rPr lang="en-US" smtClean="0"/>
              <a:t>29-Nov-2023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C8BA5D-533E-4B06-B23A-937C8E735E91}" type="slidenum">
              <a:rPr lang="en-US" smtClean="0"/>
              <a:t>‹#›</a:t>
            </a:fld>
            <a:endParaRPr lang="en-US"/>
          </a:p>
        </p:txBody>
      </p:sp>
    </p:spTree>
    <p:extLst>
      <p:ext uri="{BB962C8B-B14F-4D97-AF65-F5344CB8AC3E}">
        <p14:creationId xmlns:p14="http://schemas.microsoft.com/office/powerpoint/2010/main" val="17111991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E8496EE-6FAE-4F41-9726-DBE8E47B9614}" type="datetimeFigureOut">
              <a:rPr lang="en-US" smtClean="0"/>
              <a:t>29-Nov-2023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C8BA5D-533E-4B06-B23A-937C8E735E91}" type="slidenum">
              <a:rPr lang="en-US" smtClean="0"/>
              <a:t>‹#›</a:t>
            </a:fld>
            <a:endParaRPr lang="en-US"/>
          </a:p>
        </p:txBody>
      </p:sp>
    </p:spTree>
    <p:extLst>
      <p:ext uri="{BB962C8B-B14F-4D97-AF65-F5344CB8AC3E}">
        <p14:creationId xmlns:p14="http://schemas.microsoft.com/office/powerpoint/2010/main" val="22392680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8496EE-6FAE-4F41-9726-DBE8E47B9614}" type="datetimeFigureOut">
              <a:rPr lang="en-US" smtClean="0"/>
              <a:t>29-Nov-2023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C8BA5D-533E-4B06-B23A-937C8E735E91}" type="slidenum">
              <a:rPr lang="en-US" smtClean="0"/>
              <a:t>‹#›</a:t>
            </a:fld>
            <a:endParaRPr lang="en-US"/>
          </a:p>
        </p:txBody>
      </p:sp>
    </p:spTree>
    <p:extLst>
      <p:ext uri="{BB962C8B-B14F-4D97-AF65-F5344CB8AC3E}">
        <p14:creationId xmlns:p14="http://schemas.microsoft.com/office/powerpoint/2010/main" val="23774404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8496EE-6FAE-4F41-9726-DBE8E47B9614}" type="datetimeFigureOut">
              <a:rPr lang="en-US" smtClean="0"/>
              <a:t>29-Nov-2023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C8BA5D-533E-4B06-B23A-937C8E735E91}" type="slidenum">
              <a:rPr lang="en-US" smtClean="0"/>
              <a:t>‹#›</a:t>
            </a:fld>
            <a:endParaRPr lang="en-US"/>
          </a:p>
        </p:txBody>
      </p:sp>
    </p:spTree>
    <p:extLst>
      <p:ext uri="{BB962C8B-B14F-4D97-AF65-F5344CB8AC3E}">
        <p14:creationId xmlns:p14="http://schemas.microsoft.com/office/powerpoint/2010/main" val="3827946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5404FD-5886-4487-8C07-862851F0F6ED}" type="datetimeFigureOut">
              <a:rPr lang="en-US" smtClean="0"/>
              <a:t>29-Nov-2023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19B7DE-623C-43BB-B1B8-606993C0FB42}" type="slidenum">
              <a:rPr lang="en-US" smtClean="0"/>
              <a:t>‹#›</a:t>
            </a:fld>
            <a:endParaRPr lang="en-US"/>
          </a:p>
        </p:txBody>
      </p:sp>
    </p:spTree>
    <p:extLst>
      <p:ext uri="{BB962C8B-B14F-4D97-AF65-F5344CB8AC3E}">
        <p14:creationId xmlns:p14="http://schemas.microsoft.com/office/powerpoint/2010/main" val="33885723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8496EE-6FAE-4F41-9726-DBE8E47B9614}" type="datetimeFigureOut">
              <a:rPr lang="en-US" smtClean="0"/>
              <a:t>29-Nov-2023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C8BA5D-533E-4B06-B23A-937C8E735E91}" type="slidenum">
              <a:rPr lang="en-US" smtClean="0"/>
              <a:t>‹#›</a:t>
            </a:fld>
            <a:endParaRPr lang="en-US"/>
          </a:p>
        </p:txBody>
      </p:sp>
    </p:spTree>
    <p:extLst>
      <p:ext uri="{BB962C8B-B14F-4D97-AF65-F5344CB8AC3E}">
        <p14:creationId xmlns:p14="http://schemas.microsoft.com/office/powerpoint/2010/main" val="15450144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925781"/>
            <a:ext cx="9144000" cy="2119745"/>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smtClean="0"/>
              <a:t/>
            </a:r>
            <a:br>
              <a:rPr lang="en-US" dirty="0" smtClean="0"/>
            </a:br>
            <a:r>
              <a:rPr lang="en-US" dirty="0" smtClean="0"/>
              <a:t>Lebanese University</a:t>
            </a:r>
            <a:br>
              <a:rPr lang="en-US" dirty="0" smtClean="0"/>
            </a:br>
            <a:r>
              <a:rPr lang="en-US" dirty="0" smtClean="0"/>
              <a:t>Faculty of Information</a:t>
            </a:r>
            <a:br>
              <a:rPr lang="en-US" dirty="0" smtClean="0"/>
            </a:br>
            <a:r>
              <a:rPr lang="en-US" dirty="0" smtClean="0"/>
              <a:t/>
            </a:r>
            <a:br>
              <a:rPr lang="en-US" dirty="0" smtClean="0"/>
            </a:br>
            <a:r>
              <a:rPr lang="en-US" b="1" i="1" u="sng" dirty="0" smtClean="0"/>
              <a:t>Introduction to Programming</a:t>
            </a:r>
            <a:br>
              <a:rPr lang="en-US" b="1" i="1" u="sng" dirty="0" smtClean="0"/>
            </a:br>
            <a:r>
              <a:rPr lang="en-US" b="1" i="1" u="sng" dirty="0" smtClean="0"/>
              <a:t>JAVA</a:t>
            </a:r>
            <a:endParaRPr lang="en-US" b="1" i="1" u="sng" dirty="0"/>
          </a:p>
        </p:txBody>
      </p:sp>
      <p:sp>
        <p:nvSpPr>
          <p:cNvPr id="3" name="Subtitle 2"/>
          <p:cNvSpPr>
            <a:spLocks noGrp="1"/>
          </p:cNvSpPr>
          <p:nvPr>
            <p:ph type="subTitle" idx="1"/>
          </p:nvPr>
        </p:nvSpPr>
        <p:spPr>
          <a:xfrm>
            <a:off x="1524000" y="4045526"/>
            <a:ext cx="9144000" cy="1212273"/>
          </a:xfrm>
        </p:spPr>
        <p:txBody>
          <a:bodyPr/>
          <a:lstStyle/>
          <a:p>
            <a:r>
              <a:rPr lang="en-US" dirty="0" smtClean="0"/>
              <a:t>Class: 1</a:t>
            </a:r>
            <a:r>
              <a:rPr lang="en-US" baseline="30000" dirty="0" smtClean="0"/>
              <a:t>st</a:t>
            </a:r>
            <a:r>
              <a:rPr lang="en-US" dirty="0" smtClean="0"/>
              <a:t> year Data Science</a:t>
            </a:r>
          </a:p>
        </p:txBody>
      </p:sp>
    </p:spTree>
    <p:extLst>
      <p:ext uri="{BB962C8B-B14F-4D97-AF65-F5344CB8AC3E}">
        <p14:creationId xmlns:p14="http://schemas.microsoft.com/office/powerpoint/2010/main" val="42840574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Programming Definition</a:t>
            </a:r>
            <a:endParaRPr lang="en-US" b="1" dirty="0">
              <a:solidFill>
                <a:srgbClr val="FF0000"/>
              </a:solidFill>
            </a:endParaRPr>
          </a:p>
        </p:txBody>
      </p:sp>
      <p:sp>
        <p:nvSpPr>
          <p:cNvPr id="3" name="Content Placeholder 2"/>
          <p:cNvSpPr>
            <a:spLocks noGrp="1"/>
          </p:cNvSpPr>
          <p:nvPr>
            <p:ph idx="1"/>
          </p:nvPr>
        </p:nvSpPr>
        <p:spPr/>
        <p:txBody>
          <a:bodyPr/>
          <a:lstStyle/>
          <a:p>
            <a:r>
              <a:rPr lang="en-US" dirty="0"/>
              <a:t>Computer programming or coding is the composition of sequences of instructions, called programs, that computers can follow to perform tasks. It involves designing and implementing algorithms, step-by-step specifications of procedures, by writing code in one or more programming languages.</a:t>
            </a:r>
          </a:p>
        </p:txBody>
      </p:sp>
    </p:spTree>
    <p:extLst>
      <p:ext uri="{BB962C8B-B14F-4D97-AF65-F5344CB8AC3E}">
        <p14:creationId xmlns:p14="http://schemas.microsoft.com/office/powerpoint/2010/main" val="3085852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6983"/>
            <a:ext cx="10515600" cy="720435"/>
          </a:xfrm>
        </p:spPr>
        <p:txBody>
          <a:bodyPr/>
          <a:lstStyle/>
          <a:p>
            <a:pPr algn="ctr"/>
            <a:r>
              <a:rPr lang="en-US" b="1" dirty="0">
                <a:solidFill>
                  <a:srgbClr val="FF0000"/>
                </a:solidFill>
              </a:rPr>
              <a:t>Software Development Process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1891" y="942109"/>
            <a:ext cx="11125200" cy="5638800"/>
          </a:xfrm>
        </p:spPr>
      </p:pic>
    </p:spTree>
    <p:extLst>
      <p:ext uri="{BB962C8B-B14F-4D97-AF65-F5344CB8AC3E}">
        <p14:creationId xmlns:p14="http://schemas.microsoft.com/office/powerpoint/2010/main" val="185717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761999"/>
          </a:xfrm>
        </p:spPr>
        <p:txBody>
          <a:bodyPr>
            <a:normAutofit/>
          </a:bodyPr>
          <a:lstStyle/>
          <a:p>
            <a:pPr algn="ctr"/>
            <a:r>
              <a:rPr lang="en-US" b="1" dirty="0">
                <a:solidFill>
                  <a:srgbClr val="FF0000"/>
                </a:solidFill>
              </a:rPr>
              <a:t>Requirement Specification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4291" y="762000"/>
            <a:ext cx="10764981" cy="5680364"/>
          </a:xfrm>
        </p:spPr>
      </p:pic>
    </p:spTree>
    <p:extLst>
      <p:ext uri="{BB962C8B-B14F-4D97-AF65-F5344CB8AC3E}">
        <p14:creationId xmlns:p14="http://schemas.microsoft.com/office/powerpoint/2010/main" val="572989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4691"/>
            <a:ext cx="10515600" cy="817419"/>
          </a:xfrm>
        </p:spPr>
        <p:txBody>
          <a:bodyPr>
            <a:normAutofit/>
          </a:bodyPr>
          <a:lstStyle/>
          <a:p>
            <a:pPr algn="ctr"/>
            <a:r>
              <a:rPr lang="en-US" b="1" dirty="0">
                <a:solidFill>
                  <a:srgbClr val="FF0000"/>
                </a:solidFill>
              </a:rPr>
              <a:t>System Analysis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191491"/>
            <a:ext cx="10744200" cy="5444835"/>
          </a:xfrm>
        </p:spPr>
      </p:pic>
    </p:spTree>
    <p:extLst>
      <p:ext uri="{BB962C8B-B14F-4D97-AF65-F5344CB8AC3E}">
        <p14:creationId xmlns:p14="http://schemas.microsoft.com/office/powerpoint/2010/main" val="25154514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17417"/>
          </a:xfrm>
        </p:spPr>
        <p:txBody>
          <a:bodyPr/>
          <a:lstStyle/>
          <a:p>
            <a:pPr algn="ctr"/>
            <a:r>
              <a:rPr lang="en-US" b="1" dirty="0">
                <a:solidFill>
                  <a:srgbClr val="FF0000"/>
                </a:solidFill>
              </a:rPr>
              <a:t>System Design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08363" y="817418"/>
            <a:ext cx="9767455" cy="5735782"/>
          </a:xfrm>
        </p:spPr>
      </p:pic>
    </p:spTree>
    <p:extLst>
      <p:ext uri="{BB962C8B-B14F-4D97-AF65-F5344CB8AC3E}">
        <p14:creationId xmlns:p14="http://schemas.microsoft.com/office/powerpoint/2010/main" val="30626658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6983"/>
            <a:ext cx="10515600" cy="817417"/>
          </a:xfrm>
        </p:spPr>
        <p:txBody>
          <a:bodyPr/>
          <a:lstStyle/>
          <a:p>
            <a:pPr algn="ctr"/>
            <a:r>
              <a:rPr lang="en-US" b="1" dirty="0">
                <a:solidFill>
                  <a:srgbClr val="FF0000"/>
                </a:solidFill>
              </a:rPr>
              <a:t>Implementation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8036" y="803564"/>
            <a:ext cx="11222182" cy="5624945"/>
          </a:xfrm>
        </p:spPr>
      </p:pic>
    </p:spTree>
    <p:extLst>
      <p:ext uri="{BB962C8B-B14F-4D97-AF65-F5344CB8AC3E}">
        <p14:creationId xmlns:p14="http://schemas.microsoft.com/office/powerpoint/2010/main" val="27267313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01675"/>
          </a:xfrm>
        </p:spPr>
        <p:txBody>
          <a:bodyPr/>
          <a:lstStyle/>
          <a:p>
            <a:pPr algn="ctr"/>
            <a:r>
              <a:rPr lang="en-US" b="1" dirty="0">
                <a:solidFill>
                  <a:srgbClr val="FF0000"/>
                </a:solidFill>
              </a:rPr>
              <a:t>Testing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3345" y="1191492"/>
            <a:ext cx="11457710" cy="5320144"/>
          </a:xfrm>
        </p:spPr>
      </p:pic>
    </p:spTree>
    <p:extLst>
      <p:ext uri="{BB962C8B-B14F-4D97-AF65-F5344CB8AC3E}">
        <p14:creationId xmlns:p14="http://schemas.microsoft.com/office/powerpoint/2010/main" val="3823514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03563"/>
          </a:xfrm>
        </p:spPr>
        <p:txBody>
          <a:bodyPr/>
          <a:lstStyle/>
          <a:p>
            <a:pPr algn="ctr"/>
            <a:r>
              <a:rPr lang="en-US" b="1" dirty="0">
                <a:solidFill>
                  <a:srgbClr val="FF0000"/>
                </a:solidFill>
              </a:rPr>
              <a:t>Deployment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1891" y="803564"/>
            <a:ext cx="11222182" cy="5680363"/>
          </a:xfrm>
        </p:spPr>
      </p:pic>
    </p:spTree>
    <p:extLst>
      <p:ext uri="{BB962C8B-B14F-4D97-AF65-F5344CB8AC3E}">
        <p14:creationId xmlns:p14="http://schemas.microsoft.com/office/powerpoint/2010/main" val="623623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7930"/>
          </a:xfrm>
        </p:spPr>
        <p:txBody>
          <a:bodyPr/>
          <a:lstStyle/>
          <a:p>
            <a:pPr algn="ctr"/>
            <a:r>
              <a:rPr lang="en-US" b="1" dirty="0">
                <a:solidFill>
                  <a:srgbClr val="FF0000"/>
                </a:solidFill>
              </a:rPr>
              <a:t>Maintenance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1164" y="1233056"/>
            <a:ext cx="10702636" cy="5237017"/>
          </a:xfrm>
        </p:spPr>
      </p:pic>
    </p:spTree>
    <p:extLst>
      <p:ext uri="{BB962C8B-B14F-4D97-AF65-F5344CB8AC3E}">
        <p14:creationId xmlns:p14="http://schemas.microsoft.com/office/powerpoint/2010/main" val="433860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Programming to Execution Scheme</a:t>
            </a:r>
            <a:endParaRPr lang="en-US" b="1" dirty="0">
              <a:solidFill>
                <a:srgbClr val="FF0000"/>
              </a:solidFill>
            </a:endParaRPr>
          </a:p>
        </p:txBody>
      </p:sp>
      <p:pic>
        <p:nvPicPr>
          <p:cNvPr id="4" name="Content Placeholder 3"/>
          <p:cNvPicPr>
            <a:picLocks noGrp="1" noChangeAspect="1"/>
          </p:cNvPicPr>
          <p:nvPr>
            <p:ph idx="1"/>
          </p:nvPr>
        </p:nvPicPr>
        <p:blipFill>
          <a:blip r:embed="rId2"/>
          <a:stretch>
            <a:fillRect/>
          </a:stretch>
        </p:blipFill>
        <p:spPr>
          <a:xfrm>
            <a:off x="498764" y="2008909"/>
            <a:ext cx="10855036" cy="2507673"/>
          </a:xfrm>
          <a:prstGeom prst="rect">
            <a:avLst/>
          </a:prstGeom>
        </p:spPr>
      </p:pic>
    </p:spTree>
    <p:extLst>
      <p:ext uri="{BB962C8B-B14F-4D97-AF65-F5344CB8AC3E}">
        <p14:creationId xmlns:p14="http://schemas.microsoft.com/office/powerpoint/2010/main" val="1906388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High level Source file</a:t>
            </a:r>
            <a:endParaRPr lang="en-US" b="1" dirty="0">
              <a:solidFill>
                <a:srgbClr val="FF0000"/>
              </a:solidFill>
            </a:endParaRPr>
          </a:p>
        </p:txBody>
      </p:sp>
      <p:sp>
        <p:nvSpPr>
          <p:cNvPr id="3" name="Content Placeholder 2"/>
          <p:cNvSpPr>
            <a:spLocks noGrp="1"/>
          </p:cNvSpPr>
          <p:nvPr>
            <p:ph idx="1"/>
          </p:nvPr>
        </p:nvSpPr>
        <p:spPr/>
        <p:txBody>
          <a:bodyPr/>
          <a:lstStyle/>
          <a:p>
            <a:r>
              <a:rPr lang="en-US" dirty="0"/>
              <a:t> A source file is </a:t>
            </a:r>
            <a:r>
              <a:rPr lang="en-US" b="1" dirty="0"/>
              <a:t>a file that contains the human-readable version of a computer program</a:t>
            </a:r>
            <a:r>
              <a:rPr lang="en-US" dirty="0"/>
              <a:t>. It is written in a programming language, such as </a:t>
            </a:r>
            <a:r>
              <a:rPr lang="en-US" dirty="0" smtClean="0"/>
              <a:t>JAVA ,Python</a:t>
            </a:r>
            <a:r>
              <a:rPr lang="en-US" dirty="0"/>
              <a:t>, ...</a:t>
            </a:r>
          </a:p>
        </p:txBody>
      </p:sp>
    </p:spTree>
    <p:extLst>
      <p:ext uri="{BB962C8B-B14F-4D97-AF65-F5344CB8AC3E}">
        <p14:creationId xmlns:p14="http://schemas.microsoft.com/office/powerpoint/2010/main" val="2738550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Compiler</a:t>
            </a:r>
            <a:endParaRPr lang="en-US" b="1" dirty="0">
              <a:solidFill>
                <a:srgbClr val="FF0000"/>
              </a:solidFill>
            </a:endParaRPr>
          </a:p>
        </p:txBody>
      </p:sp>
      <p:sp>
        <p:nvSpPr>
          <p:cNvPr id="3" name="Content Placeholder 2"/>
          <p:cNvSpPr>
            <a:spLocks noGrp="1"/>
          </p:cNvSpPr>
          <p:nvPr>
            <p:ph idx="1"/>
          </p:nvPr>
        </p:nvSpPr>
        <p:spPr/>
        <p:txBody>
          <a:bodyPr/>
          <a:lstStyle/>
          <a:p>
            <a:r>
              <a:rPr lang="en-US" dirty="0"/>
              <a:t>A </a:t>
            </a:r>
            <a:r>
              <a:rPr lang="en-US" dirty="0" smtClean="0"/>
              <a:t>compiler is a software that </a:t>
            </a:r>
            <a:r>
              <a:rPr lang="en-US" dirty="0"/>
              <a:t>translates the entire </a:t>
            </a:r>
            <a:r>
              <a:rPr lang="en-US" dirty="0" smtClean="0"/>
              <a:t>source </a:t>
            </a:r>
            <a:r>
              <a:rPr lang="en-US" dirty="0"/>
              <a:t>code</a:t>
            </a:r>
            <a:r>
              <a:rPr lang="en-US" dirty="0" smtClean="0"/>
              <a:t> (high level code) into </a:t>
            </a:r>
            <a:r>
              <a:rPr lang="en-US" dirty="0"/>
              <a:t>a machine-code file, and the machine-code file is then </a:t>
            </a:r>
            <a:r>
              <a:rPr lang="en-US" dirty="0" smtClean="0"/>
              <a:t>executed.</a:t>
            </a:r>
          </a:p>
          <a:p>
            <a:r>
              <a:rPr lang="en-US" dirty="0" smtClean="0"/>
              <a:t>Example: JAVAC (Java Compiler)</a:t>
            </a:r>
            <a:endParaRPr lang="en-US" dirty="0"/>
          </a:p>
        </p:txBody>
      </p:sp>
    </p:spTree>
    <p:extLst>
      <p:ext uri="{BB962C8B-B14F-4D97-AF65-F5344CB8AC3E}">
        <p14:creationId xmlns:p14="http://schemas.microsoft.com/office/powerpoint/2010/main" val="11645943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JAVA</a:t>
            </a:r>
            <a:endParaRPr lang="en-US" b="1" dirty="0">
              <a:solidFill>
                <a:srgbClr val="FF0000"/>
              </a:solidFill>
            </a:endParaRPr>
          </a:p>
        </p:txBody>
      </p:sp>
      <p:sp>
        <p:nvSpPr>
          <p:cNvPr id="3" name="Content Placeholder 2"/>
          <p:cNvSpPr>
            <a:spLocks noGrp="1"/>
          </p:cNvSpPr>
          <p:nvPr>
            <p:ph idx="1"/>
          </p:nvPr>
        </p:nvSpPr>
        <p:spPr/>
        <p:txBody>
          <a:bodyPr/>
          <a:lstStyle/>
          <a:p>
            <a:r>
              <a:rPr lang="en-US" dirty="0"/>
              <a:t>Java is a </a:t>
            </a:r>
            <a:r>
              <a:rPr lang="en-US" dirty="0" smtClean="0"/>
              <a:t>high level ,multi-platform</a:t>
            </a:r>
            <a:r>
              <a:rPr lang="en-US" dirty="0"/>
              <a:t>, </a:t>
            </a:r>
            <a:r>
              <a:rPr lang="en-US" dirty="0" smtClean="0"/>
              <a:t>object-oriented</a:t>
            </a:r>
            <a:r>
              <a:rPr lang="en-US" dirty="0"/>
              <a:t>, and network-centric language that can be used as a platform in itself. It is a fast, secure, reliable programming language for coding everything from mobile apps and enterprise software to big data applications and server-side technologies</a:t>
            </a:r>
            <a:r>
              <a:rPr lang="en-US" dirty="0" smtClean="0"/>
              <a:t>.</a:t>
            </a:r>
          </a:p>
          <a:p>
            <a:r>
              <a:rPr lang="en-US" dirty="0" smtClean="0"/>
              <a:t>Now owned by ORACLE, it was first introduced in </a:t>
            </a:r>
            <a:r>
              <a:rPr lang="en-US" dirty="0"/>
              <a:t>May 23, </a:t>
            </a:r>
            <a:r>
              <a:rPr lang="en-US" dirty="0" smtClean="0"/>
              <a:t>1995.</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93927" y="3338946"/>
            <a:ext cx="1801091" cy="3298384"/>
          </a:xfrm>
          <a:prstGeom prst="rect">
            <a:avLst/>
          </a:prstGeom>
        </p:spPr>
      </p:pic>
    </p:spTree>
    <p:extLst>
      <p:ext uri="{BB962C8B-B14F-4D97-AF65-F5344CB8AC3E}">
        <p14:creationId xmlns:p14="http://schemas.microsoft.com/office/powerpoint/2010/main" val="16835446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Why Java?</a:t>
            </a:r>
            <a:endParaRPr lang="en-US" b="1" dirty="0">
              <a:solidFill>
                <a:srgbClr val="FF0000"/>
              </a:solidFill>
            </a:endParaRPr>
          </a:p>
        </p:txBody>
      </p:sp>
      <p:sp>
        <p:nvSpPr>
          <p:cNvPr id="3" name="Content Placeholder 2"/>
          <p:cNvSpPr>
            <a:spLocks noGrp="1"/>
          </p:cNvSpPr>
          <p:nvPr>
            <p:ph idx="1"/>
          </p:nvPr>
        </p:nvSpPr>
        <p:spPr/>
        <p:txBody>
          <a:bodyPr/>
          <a:lstStyle/>
          <a:p>
            <a:r>
              <a:rPr lang="en-US" smtClean="0"/>
              <a:t>The </a:t>
            </a:r>
            <a:r>
              <a:rPr lang="en-US" dirty="0"/>
              <a:t>answer is that Java enables users to develop and deploy applications on the Internet for servers, desktop computers, and small hand-held devices. The future of computing is being profoundly influenced by the Internet, and Java promises to remain a big part of that future. Java is the Internet programming language.</a:t>
            </a:r>
          </a:p>
          <a:p>
            <a:r>
              <a:rPr lang="en-US" dirty="0"/>
              <a:t>Java is a general purpose programming language. </a:t>
            </a:r>
          </a:p>
          <a:p>
            <a:r>
              <a:rPr lang="en-US" dirty="0"/>
              <a:t>Java is the Internet programming language.</a:t>
            </a:r>
          </a:p>
          <a:p>
            <a:pPr marL="0" indent="0">
              <a:buNone/>
            </a:pPr>
            <a:endParaRPr lang="en-US" dirty="0"/>
          </a:p>
        </p:txBody>
      </p:sp>
    </p:spTree>
    <p:extLst>
      <p:ext uri="{BB962C8B-B14F-4D97-AF65-F5344CB8AC3E}">
        <p14:creationId xmlns:p14="http://schemas.microsoft.com/office/powerpoint/2010/main" val="389158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rPr>
              <a:t>Java, Web, and Beyond</a:t>
            </a:r>
          </a:p>
        </p:txBody>
      </p:sp>
      <p:sp>
        <p:nvSpPr>
          <p:cNvPr id="3" name="Content Placeholder 2"/>
          <p:cNvSpPr>
            <a:spLocks noGrp="1"/>
          </p:cNvSpPr>
          <p:nvPr>
            <p:ph idx="1"/>
          </p:nvPr>
        </p:nvSpPr>
        <p:spPr/>
        <p:txBody>
          <a:bodyPr/>
          <a:lstStyle/>
          <a:p>
            <a:endParaRPr lang="en-US" dirty="0"/>
          </a:p>
          <a:p>
            <a:r>
              <a:rPr lang="en-US" dirty="0"/>
              <a:t>Java can be used to develop standalone applications.</a:t>
            </a:r>
          </a:p>
          <a:p>
            <a:r>
              <a:rPr lang="en-US" dirty="0"/>
              <a:t>Java can be used to develop applications running from a browser.</a:t>
            </a:r>
          </a:p>
          <a:p>
            <a:r>
              <a:rPr lang="en-US" dirty="0"/>
              <a:t>Java can also be used to develop applications for hand-held devices.</a:t>
            </a:r>
          </a:p>
          <a:p>
            <a:r>
              <a:rPr lang="en-US" dirty="0"/>
              <a:t>Java can be used to develop applications for Web servers.</a:t>
            </a:r>
          </a:p>
          <a:p>
            <a:pPr marL="0" indent="0">
              <a:buNone/>
            </a:pPr>
            <a:endParaRPr lang="en-US" dirty="0"/>
          </a:p>
        </p:txBody>
      </p:sp>
    </p:spTree>
    <p:extLst>
      <p:ext uri="{BB962C8B-B14F-4D97-AF65-F5344CB8AC3E}">
        <p14:creationId xmlns:p14="http://schemas.microsoft.com/office/powerpoint/2010/main" val="3624659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
            </a:r>
            <a:br>
              <a:rPr lang="en-US" dirty="0"/>
            </a:br>
            <a:r>
              <a:rPr lang="en-US" b="1" dirty="0">
                <a:solidFill>
                  <a:srgbClr val="FF0000"/>
                </a:solidFill>
              </a:rPr>
              <a:t>Java Is Object-Oriented</a:t>
            </a:r>
            <a:r>
              <a:rPr lang="en-US" dirty="0"/>
              <a:t/>
            </a:r>
            <a:br>
              <a:rPr lang="en-US" dirty="0"/>
            </a:br>
            <a:endParaRPr lang="en-US" dirty="0"/>
          </a:p>
        </p:txBody>
      </p:sp>
      <p:sp>
        <p:nvSpPr>
          <p:cNvPr id="3" name="Content Placeholder 2"/>
          <p:cNvSpPr>
            <a:spLocks noGrp="1"/>
          </p:cNvSpPr>
          <p:nvPr>
            <p:ph idx="1"/>
          </p:nvPr>
        </p:nvSpPr>
        <p:spPr/>
        <p:txBody>
          <a:bodyPr/>
          <a:lstStyle/>
          <a:p>
            <a:r>
              <a:rPr lang="en-US" dirty="0" smtClean="0"/>
              <a:t>Object-oriented </a:t>
            </a:r>
            <a:r>
              <a:rPr lang="en-US" dirty="0"/>
              <a:t>programming (OOP) is a popular programming approach that is replacing traditional procedural programming techniques. </a:t>
            </a:r>
          </a:p>
          <a:p>
            <a:r>
              <a:rPr lang="en-US" dirty="0"/>
              <a:t>One of the central issues in software development is how to reuse code. Object-oriented programming provides great flexibility, modularity, clarity, and reusability through encapsulation, inheritance, and polymorphism.</a:t>
            </a:r>
          </a:p>
        </p:txBody>
      </p:sp>
    </p:spTree>
    <p:extLst>
      <p:ext uri="{BB962C8B-B14F-4D97-AF65-F5344CB8AC3E}">
        <p14:creationId xmlns:p14="http://schemas.microsoft.com/office/powerpoint/2010/main" val="2446672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JRE(Java Runtime Environment)</a:t>
            </a:r>
            <a:endParaRPr lang="en-US" b="1" dirty="0">
              <a:solidFill>
                <a:srgbClr val="FF0000"/>
              </a:solidFill>
            </a:endParaRPr>
          </a:p>
        </p:txBody>
      </p:sp>
      <p:sp>
        <p:nvSpPr>
          <p:cNvPr id="3" name="Content Placeholder 2"/>
          <p:cNvSpPr>
            <a:spLocks noGrp="1"/>
          </p:cNvSpPr>
          <p:nvPr>
            <p:ph idx="1"/>
          </p:nvPr>
        </p:nvSpPr>
        <p:spPr/>
        <p:txBody>
          <a:bodyPr/>
          <a:lstStyle/>
          <a:p>
            <a:r>
              <a:rPr lang="en-US" dirty="0"/>
              <a:t>The Java Runtime Environment (JRE) is software that Java programs require to run correctly</a:t>
            </a:r>
            <a:r>
              <a:rPr lang="en-US" dirty="0" smtClean="0"/>
              <a:t>.</a:t>
            </a:r>
            <a:r>
              <a:rPr lang="en-US" dirty="0"/>
              <a:t> The JRE is the underlying technology that communicates between the Java program and the operating system. It acts as a translator </a:t>
            </a:r>
            <a:r>
              <a:rPr lang="en-US" dirty="0" smtClean="0"/>
              <a:t>, </a:t>
            </a:r>
            <a:r>
              <a:rPr lang="en-US" dirty="0"/>
              <a:t>providing all the resources so that once you write Java software, it runs on any operating system without further modifications</a:t>
            </a:r>
            <a:r>
              <a:rPr lang="en-US" dirty="0" smtClean="0"/>
              <a:t>.</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3854" y="3764107"/>
            <a:ext cx="5500255" cy="3093893"/>
          </a:xfrm>
          <a:prstGeom prst="rect">
            <a:avLst/>
          </a:prstGeom>
        </p:spPr>
      </p:pic>
    </p:spTree>
    <p:extLst>
      <p:ext uri="{BB962C8B-B14F-4D97-AF65-F5344CB8AC3E}">
        <p14:creationId xmlns:p14="http://schemas.microsoft.com/office/powerpoint/2010/main" val="551003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JDK(</a:t>
            </a:r>
            <a:r>
              <a:rPr lang="en-US" b="1" dirty="0">
                <a:solidFill>
                  <a:srgbClr val="FF0000"/>
                </a:solidFill>
              </a:rPr>
              <a:t>Java Development </a:t>
            </a:r>
            <a:r>
              <a:rPr lang="en-US" b="1" dirty="0" smtClean="0">
                <a:solidFill>
                  <a:srgbClr val="FF0000"/>
                </a:solidFill>
              </a:rPr>
              <a:t>Kit)</a:t>
            </a:r>
            <a:endParaRPr lang="en-US" dirty="0"/>
          </a:p>
        </p:txBody>
      </p:sp>
      <p:sp>
        <p:nvSpPr>
          <p:cNvPr id="3" name="Content Placeholder 2"/>
          <p:cNvSpPr>
            <a:spLocks noGrp="1"/>
          </p:cNvSpPr>
          <p:nvPr>
            <p:ph idx="1"/>
          </p:nvPr>
        </p:nvSpPr>
        <p:spPr/>
        <p:txBody>
          <a:bodyPr/>
          <a:lstStyle/>
          <a:p>
            <a:r>
              <a:rPr lang="en-US" dirty="0"/>
              <a:t>The JDK is the development platform for building Java applications.</a:t>
            </a:r>
          </a:p>
          <a:p>
            <a:r>
              <a:rPr lang="en-US" dirty="0"/>
              <a:t>JDK </a:t>
            </a:r>
            <a:r>
              <a:rPr lang="en-US" dirty="0" smtClean="0"/>
              <a:t>is used </a:t>
            </a:r>
            <a:r>
              <a:rPr lang="en-US" dirty="0"/>
              <a:t>to compile a Java program</a:t>
            </a:r>
            <a:r>
              <a:rPr lang="en-US" dirty="0" smtClean="0"/>
              <a:t>.</a:t>
            </a:r>
          </a:p>
          <a:p>
            <a:r>
              <a:rPr lang="en-US" dirty="0"/>
              <a:t> Unlike typical Java programs, the real-time Java applications require complex software toolkits and libraries available only in JDK</a:t>
            </a:r>
            <a:r>
              <a:rPr lang="en-US" dirty="0" smtClean="0"/>
              <a:t>.</a:t>
            </a:r>
          </a:p>
          <a:p>
            <a:endParaRPr lang="en-US" dirty="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6822" y="3670383"/>
            <a:ext cx="6335009" cy="2953162"/>
          </a:xfrm>
          <a:prstGeom prst="rect">
            <a:avLst/>
          </a:prstGeom>
        </p:spPr>
      </p:pic>
    </p:spTree>
    <p:extLst>
      <p:ext uri="{BB962C8B-B14F-4D97-AF65-F5344CB8AC3E}">
        <p14:creationId xmlns:p14="http://schemas.microsoft.com/office/powerpoint/2010/main" val="31639110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JVM(Java Virtual Machine)</a:t>
            </a:r>
            <a:endParaRPr lang="en-US" b="1" dirty="0">
              <a:solidFill>
                <a:srgbClr val="FF0000"/>
              </a:solidFill>
            </a:endParaRPr>
          </a:p>
        </p:txBody>
      </p:sp>
      <p:sp>
        <p:nvSpPr>
          <p:cNvPr id="3" name="Content Placeholder 2"/>
          <p:cNvSpPr>
            <a:spLocks noGrp="1"/>
          </p:cNvSpPr>
          <p:nvPr>
            <p:ph idx="1"/>
          </p:nvPr>
        </p:nvSpPr>
        <p:spPr>
          <a:xfrm>
            <a:off x="838200" y="1690688"/>
            <a:ext cx="10515600" cy="4351338"/>
          </a:xfrm>
        </p:spPr>
        <p:txBody>
          <a:bodyPr/>
          <a:lstStyle/>
          <a:p>
            <a:r>
              <a:rPr lang="en-US" dirty="0"/>
              <a:t>When applications written in Java are compiled, they produce bytecode, which can be executed (or run) by any JVM </a:t>
            </a:r>
            <a:r>
              <a:rPr lang="en-US" dirty="0" smtClean="0"/>
              <a:t>implementation.</a:t>
            </a:r>
          </a:p>
          <a:p>
            <a:r>
              <a:rPr lang="en-US" dirty="0" smtClean="0"/>
              <a:t>JVM is part of JRE.</a:t>
            </a:r>
          </a:p>
          <a:p>
            <a:r>
              <a:rPr lang="en-US" dirty="0"/>
              <a:t>The JVM performs the following main </a:t>
            </a:r>
            <a:r>
              <a:rPr lang="en-US" dirty="0" smtClean="0"/>
              <a:t>tasks</a:t>
            </a:r>
          </a:p>
          <a:p>
            <a:pPr marL="514350" indent="-514350">
              <a:buFont typeface="+mj-lt"/>
              <a:buAutoNum type="arabicPeriod"/>
            </a:pPr>
            <a:r>
              <a:rPr lang="fr-FR" dirty="0" err="1"/>
              <a:t>Loads</a:t>
            </a:r>
            <a:r>
              <a:rPr lang="fr-FR" dirty="0"/>
              <a:t> code</a:t>
            </a:r>
          </a:p>
          <a:p>
            <a:pPr marL="514350" indent="-514350">
              <a:buFont typeface="+mj-lt"/>
              <a:buAutoNum type="arabicPeriod"/>
            </a:pPr>
            <a:r>
              <a:rPr lang="fr-FR" dirty="0" err="1"/>
              <a:t>Verifies</a:t>
            </a:r>
            <a:r>
              <a:rPr lang="fr-FR" dirty="0"/>
              <a:t> code</a:t>
            </a:r>
          </a:p>
          <a:p>
            <a:pPr marL="514350" indent="-514350">
              <a:buFont typeface="+mj-lt"/>
              <a:buAutoNum type="arabicPeriod"/>
            </a:pPr>
            <a:r>
              <a:rPr lang="fr-FR" dirty="0" err="1"/>
              <a:t>Executes</a:t>
            </a:r>
            <a:r>
              <a:rPr lang="fr-FR" dirty="0"/>
              <a:t> code</a:t>
            </a:r>
          </a:p>
          <a:p>
            <a:pPr marL="514350" indent="-514350">
              <a:buFont typeface="+mj-lt"/>
              <a:buAutoNum type="arabicPeriod"/>
            </a:pPr>
            <a:r>
              <a:rPr lang="fr-FR" dirty="0" err="1"/>
              <a:t>Provides</a:t>
            </a:r>
            <a:r>
              <a:rPr lang="fr-FR" dirty="0"/>
              <a:t> </a:t>
            </a:r>
            <a:r>
              <a:rPr lang="fr-FR" dirty="0" err="1"/>
              <a:t>runtime</a:t>
            </a:r>
            <a:r>
              <a:rPr lang="fr-FR" dirty="0"/>
              <a:t> </a:t>
            </a:r>
            <a:r>
              <a:rPr lang="fr-FR" dirty="0" err="1"/>
              <a:t>environment</a:t>
            </a:r>
            <a:endParaRPr lang="fr-FR" dirty="0"/>
          </a:p>
          <a:p>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3868" y="4045527"/>
            <a:ext cx="4961660" cy="2441864"/>
          </a:xfrm>
          <a:prstGeom prst="rect">
            <a:avLst/>
          </a:prstGeom>
        </p:spPr>
      </p:pic>
    </p:spTree>
    <p:extLst>
      <p:ext uri="{BB962C8B-B14F-4D97-AF65-F5344CB8AC3E}">
        <p14:creationId xmlns:p14="http://schemas.microsoft.com/office/powerpoint/2010/main" val="176453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JAVA (JDK,JRE and JVM)</a:t>
            </a:r>
            <a:endParaRPr lang="en-US" b="1" dirty="0">
              <a:solidFill>
                <a:srgbClr val="FF0000"/>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23759" y="2319897"/>
            <a:ext cx="6144482" cy="3362794"/>
          </a:xfrm>
        </p:spPr>
      </p:pic>
    </p:spTree>
    <p:extLst>
      <p:ext uri="{BB962C8B-B14F-4D97-AF65-F5344CB8AC3E}">
        <p14:creationId xmlns:p14="http://schemas.microsoft.com/office/powerpoint/2010/main" val="26976033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Let’s make it more simple</a:t>
            </a:r>
            <a:endParaRPr lang="en-US" b="1" dirty="0">
              <a:solidFill>
                <a:srgbClr val="FF0000"/>
              </a:solidFill>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1164" y="1357745"/>
            <a:ext cx="10972800" cy="5264728"/>
          </a:xfrm>
        </p:spPr>
      </p:pic>
    </p:spTree>
    <p:extLst>
      <p:ext uri="{BB962C8B-B14F-4D97-AF65-F5344CB8AC3E}">
        <p14:creationId xmlns:p14="http://schemas.microsoft.com/office/powerpoint/2010/main" val="37348191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4691"/>
            <a:ext cx="10515600" cy="762001"/>
          </a:xfrm>
        </p:spPr>
        <p:txBody>
          <a:bodyPr>
            <a:normAutofit/>
          </a:bodyPr>
          <a:lstStyle/>
          <a:p>
            <a:pPr algn="ctr"/>
            <a:r>
              <a:rPr lang="en-US" b="1" dirty="0">
                <a:solidFill>
                  <a:srgbClr val="FF0000"/>
                </a:solidFill>
              </a:rPr>
              <a:t>Let’s make it more simple</a:t>
            </a:r>
            <a:endParaRPr lang="en-US" dirty="0"/>
          </a:p>
        </p:txBody>
      </p:sp>
      <p:sp>
        <p:nvSpPr>
          <p:cNvPr id="3" name="Content Placeholder 2"/>
          <p:cNvSpPr>
            <a:spLocks noGrp="1"/>
          </p:cNvSpPr>
          <p:nvPr>
            <p:ph idx="1"/>
          </p:nvPr>
        </p:nvSpPr>
        <p:spPr>
          <a:xfrm>
            <a:off x="838200" y="886692"/>
            <a:ext cx="11145982" cy="5290271"/>
          </a:xfrm>
        </p:spPr>
        <p:txBody>
          <a:bodyPr/>
          <a:lstStyle/>
          <a:p>
            <a:r>
              <a:rPr lang="en-US" dirty="0" smtClean="0"/>
              <a:t>Let’s consider we have a hotel .</a:t>
            </a:r>
          </a:p>
          <a:p>
            <a:r>
              <a:rPr lang="en-US" dirty="0" smtClean="0"/>
              <a:t>They have an excellent chef who can make food for us.</a:t>
            </a:r>
          </a:p>
          <a:p>
            <a:r>
              <a:rPr lang="en-US" dirty="0" smtClean="0"/>
              <a:t>The client will ask for an order and the chef should execute it.</a:t>
            </a:r>
          </a:p>
          <a:p>
            <a:r>
              <a:rPr lang="en-US" dirty="0" smtClean="0"/>
              <a:t>But the chef needs some tools like gas ,knife…</a:t>
            </a:r>
            <a:r>
              <a:rPr lang="en-US" dirty="0" err="1" smtClean="0"/>
              <a:t>etc</a:t>
            </a:r>
            <a:endParaRPr lang="en-US" dirty="0" smtClean="0"/>
          </a:p>
          <a:p>
            <a:r>
              <a:rPr lang="en-US" dirty="0" smtClean="0"/>
              <a:t>So we help building a kitchen for our chef that has the necessary tools.</a:t>
            </a:r>
          </a:p>
          <a:p>
            <a:r>
              <a:rPr lang="en-US" dirty="0" smtClean="0"/>
              <a:t>So Our chef is the JVM that executes the orders.</a:t>
            </a:r>
          </a:p>
          <a:p>
            <a:r>
              <a:rPr lang="en-US" dirty="0" smtClean="0"/>
              <a:t>JVM needs tools to execute the programs like libraries etc. The tools are the oven, the knife etc..</a:t>
            </a:r>
          </a:p>
          <a:p>
            <a:r>
              <a:rPr lang="en-US" dirty="0" smtClean="0"/>
              <a:t>So JVM plus tools(libraries…) are the JRE (kitchen)</a:t>
            </a:r>
          </a:p>
          <a:p>
            <a:r>
              <a:rPr lang="en-US" dirty="0" smtClean="0"/>
              <a:t>Now JRE plus Compilers and Development tools make the JDK(hotel).</a:t>
            </a:r>
            <a:endParaRPr lang="en-US" dirty="0"/>
          </a:p>
        </p:txBody>
      </p:sp>
    </p:spTree>
    <p:extLst>
      <p:ext uri="{BB962C8B-B14F-4D97-AF65-F5344CB8AC3E}">
        <p14:creationId xmlns:p14="http://schemas.microsoft.com/office/powerpoint/2010/main" val="868417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0111"/>
          </a:xfrm>
        </p:spPr>
        <p:txBody>
          <a:bodyPr>
            <a:normAutofit fontScale="90000"/>
          </a:bodyPr>
          <a:lstStyle/>
          <a:p>
            <a:pPr algn="ctr"/>
            <a:r>
              <a:rPr lang="en-US" b="1" dirty="0" smtClean="0">
                <a:solidFill>
                  <a:srgbClr val="FF0000"/>
                </a:solidFill>
              </a:rPr>
              <a:t>JAVA Debugger (JDB)</a:t>
            </a:r>
            <a:endParaRPr lang="en-US" b="1" dirty="0">
              <a:solidFill>
                <a:srgbClr val="FF0000"/>
              </a:solidFill>
            </a:endParaRPr>
          </a:p>
        </p:txBody>
      </p:sp>
      <p:sp>
        <p:nvSpPr>
          <p:cNvPr id="3" name="Content Placeholder 2"/>
          <p:cNvSpPr>
            <a:spLocks noGrp="1"/>
          </p:cNvSpPr>
          <p:nvPr>
            <p:ph idx="1"/>
          </p:nvPr>
        </p:nvSpPr>
        <p:spPr>
          <a:xfrm>
            <a:off x="838200" y="1025236"/>
            <a:ext cx="10515600" cy="5151727"/>
          </a:xfrm>
        </p:spPr>
        <p:txBody>
          <a:bodyPr/>
          <a:lstStyle/>
          <a:p>
            <a:r>
              <a:rPr lang="en-US" dirty="0"/>
              <a:t>Java Debugger (JDB) is a </a:t>
            </a:r>
            <a:r>
              <a:rPr lang="en-US" dirty="0" smtClean="0"/>
              <a:t>tool </a:t>
            </a:r>
            <a:r>
              <a:rPr lang="en-US" dirty="0"/>
              <a:t>used by Java developers to </a:t>
            </a:r>
            <a:r>
              <a:rPr lang="en-US" dirty="0" smtClean="0"/>
              <a:t>debug (find errors) </a:t>
            </a:r>
            <a:r>
              <a:rPr lang="en-US" dirty="0"/>
              <a:t>Java code efficiently. It is a part of the Java Development Kit (JDK</a:t>
            </a:r>
            <a:r>
              <a:rPr lang="en-US" dirty="0" smtClean="0"/>
              <a:t>).</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092" y="2313709"/>
            <a:ext cx="11748654" cy="4378036"/>
          </a:xfrm>
          <a:prstGeom prst="rect">
            <a:avLst/>
          </a:prstGeom>
        </p:spPr>
      </p:pic>
    </p:spTree>
    <p:extLst>
      <p:ext uri="{BB962C8B-B14F-4D97-AF65-F5344CB8AC3E}">
        <p14:creationId xmlns:p14="http://schemas.microsoft.com/office/powerpoint/2010/main" val="10692741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0111"/>
          </a:xfrm>
        </p:spPr>
        <p:txBody>
          <a:bodyPr>
            <a:normAutofit fontScale="90000"/>
          </a:bodyPr>
          <a:lstStyle/>
          <a:p>
            <a:pPr algn="ctr"/>
            <a:r>
              <a:rPr lang="en-US" b="1" dirty="0">
                <a:solidFill>
                  <a:srgbClr val="FF0000"/>
                </a:solidFill>
              </a:rPr>
              <a:t>JAVA Debugger (JDB)</a:t>
            </a:r>
            <a:endParaRPr lang="en-US" dirty="0"/>
          </a:p>
        </p:txBody>
      </p:sp>
      <p:sp>
        <p:nvSpPr>
          <p:cNvPr id="3" name="Content Placeholder 2"/>
          <p:cNvSpPr>
            <a:spLocks noGrp="1"/>
          </p:cNvSpPr>
          <p:nvPr>
            <p:ph idx="1"/>
          </p:nvPr>
        </p:nvSpPr>
        <p:spPr>
          <a:xfrm>
            <a:off x="838200" y="886691"/>
            <a:ext cx="10515600" cy="5290272"/>
          </a:xfrm>
        </p:spPr>
        <p:txBody>
          <a:bodyPr/>
          <a:lstStyle/>
          <a:p>
            <a:r>
              <a:rPr lang="en-US" dirty="0" smtClean="0"/>
              <a:t>The debugger here found that I forgot to put a ; after the</a:t>
            </a:r>
          </a:p>
          <a:p>
            <a:r>
              <a:rPr lang="en-US" dirty="0"/>
              <a:t>System.out.println ("Welcome to java</a:t>
            </a:r>
            <a:r>
              <a:rPr lang="en-US" dirty="0" smtClean="0"/>
              <a:t>")</a:t>
            </a:r>
          </a:p>
          <a:p>
            <a:r>
              <a:rPr lang="en-US" dirty="0" smtClean="0"/>
              <a:t>It should be:</a:t>
            </a:r>
          </a:p>
          <a:p>
            <a:r>
              <a:rPr lang="en-US" dirty="0"/>
              <a:t>System.out.println ("Welcome to java</a:t>
            </a:r>
            <a:r>
              <a:rPr lang="en-US" dirty="0" smtClean="0"/>
              <a:t>");</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364" y="2892931"/>
            <a:ext cx="11651671" cy="3563287"/>
          </a:xfrm>
          <a:prstGeom prst="rect">
            <a:avLst/>
          </a:prstGeom>
        </p:spPr>
      </p:pic>
    </p:spTree>
    <p:extLst>
      <p:ext uri="{BB962C8B-B14F-4D97-AF65-F5344CB8AC3E}">
        <p14:creationId xmlns:p14="http://schemas.microsoft.com/office/powerpoint/2010/main" val="7212497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p:spPr>
        <p:txBody>
          <a:bodyPr/>
          <a:lstStyle/>
          <a:p>
            <a:pPr algn="ctr"/>
            <a:r>
              <a:rPr lang="en-US" b="1" dirty="0" smtClean="0">
                <a:solidFill>
                  <a:srgbClr val="FF0000"/>
                </a:solidFill>
              </a:rPr>
              <a:t>JAVA Class</a:t>
            </a:r>
            <a:endParaRPr lang="en-US" b="1" dirty="0">
              <a:solidFill>
                <a:srgbClr val="FF0000"/>
              </a:solidFill>
            </a:endParaRPr>
          </a:p>
        </p:txBody>
      </p:sp>
      <p:sp>
        <p:nvSpPr>
          <p:cNvPr id="3" name="Content Placeholder 2"/>
          <p:cNvSpPr>
            <a:spLocks noGrp="1"/>
          </p:cNvSpPr>
          <p:nvPr>
            <p:ph idx="1"/>
          </p:nvPr>
        </p:nvSpPr>
        <p:spPr>
          <a:xfrm>
            <a:off x="838200" y="997527"/>
            <a:ext cx="10515600" cy="5179436"/>
          </a:xfrm>
        </p:spPr>
        <p:txBody>
          <a:bodyPr/>
          <a:lstStyle/>
          <a:p>
            <a:r>
              <a:rPr lang="en-US" dirty="0"/>
              <a:t>Every Java program must have at least one class. Each class has a name. By convention, class names start with an uppercase letter. In this example, the class name is Welcome. </a:t>
            </a:r>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9927" y="2271551"/>
            <a:ext cx="9656618" cy="3339540"/>
          </a:xfrm>
          <a:prstGeom prst="rect">
            <a:avLst/>
          </a:prstGeom>
        </p:spPr>
      </p:pic>
    </p:spTree>
    <p:extLst>
      <p:ext uri="{BB962C8B-B14F-4D97-AF65-F5344CB8AC3E}">
        <p14:creationId xmlns:p14="http://schemas.microsoft.com/office/powerpoint/2010/main" val="2560545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40220"/>
          </a:xfrm>
        </p:spPr>
        <p:txBody>
          <a:bodyPr/>
          <a:lstStyle/>
          <a:p>
            <a:pPr algn="ctr"/>
            <a:r>
              <a:rPr lang="en-US" b="1" dirty="0">
                <a:solidFill>
                  <a:srgbClr val="FF0000"/>
                </a:solidFill>
              </a:rPr>
              <a:t>Main Method</a:t>
            </a:r>
          </a:p>
        </p:txBody>
      </p:sp>
      <p:sp>
        <p:nvSpPr>
          <p:cNvPr id="3" name="Content Placeholder 2"/>
          <p:cNvSpPr>
            <a:spLocks noGrp="1"/>
          </p:cNvSpPr>
          <p:nvPr>
            <p:ph idx="1"/>
          </p:nvPr>
        </p:nvSpPr>
        <p:spPr>
          <a:xfrm>
            <a:off x="838200" y="1205346"/>
            <a:ext cx="10515600" cy="4971617"/>
          </a:xfrm>
        </p:spPr>
        <p:txBody>
          <a:bodyPr/>
          <a:lstStyle/>
          <a:p>
            <a:r>
              <a:rPr lang="en-US" dirty="0" smtClean="0"/>
              <a:t>In </a:t>
            </a:r>
            <a:r>
              <a:rPr lang="en-US" dirty="0"/>
              <a:t>order to run a class, the class must contain a method named main. The program is executed from the main method. </a:t>
            </a:r>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528" y="2285840"/>
            <a:ext cx="9947564" cy="3117433"/>
          </a:xfrm>
          <a:prstGeom prst="rect">
            <a:avLst/>
          </a:prstGeom>
        </p:spPr>
      </p:pic>
    </p:spTree>
    <p:extLst>
      <p:ext uri="{BB962C8B-B14F-4D97-AF65-F5344CB8AC3E}">
        <p14:creationId xmlns:p14="http://schemas.microsoft.com/office/powerpoint/2010/main" val="3445252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84802"/>
          </a:xfrm>
        </p:spPr>
        <p:txBody>
          <a:bodyPr>
            <a:normAutofit fontScale="90000"/>
          </a:bodyPr>
          <a:lstStyle/>
          <a:p>
            <a:pPr algn="ctr"/>
            <a:r>
              <a:rPr lang="en-US" b="1" dirty="0">
                <a:solidFill>
                  <a:srgbClr val="FF0000"/>
                </a:solidFill>
              </a:rPr>
              <a:t>Statement</a:t>
            </a:r>
            <a:r>
              <a:rPr lang="en-US" dirty="0"/>
              <a:t/>
            </a:r>
            <a:br>
              <a:rPr lang="en-US" dirty="0"/>
            </a:br>
            <a:endParaRPr lang="en-US" dirty="0"/>
          </a:p>
        </p:txBody>
      </p:sp>
      <p:sp>
        <p:nvSpPr>
          <p:cNvPr id="3" name="Content Placeholder 2"/>
          <p:cNvSpPr>
            <a:spLocks noGrp="1"/>
          </p:cNvSpPr>
          <p:nvPr>
            <p:ph idx="1"/>
          </p:nvPr>
        </p:nvSpPr>
        <p:spPr>
          <a:xfrm>
            <a:off x="838200" y="748145"/>
            <a:ext cx="10515600" cy="5428818"/>
          </a:xfrm>
        </p:spPr>
        <p:txBody>
          <a:bodyPr/>
          <a:lstStyle/>
          <a:p>
            <a:r>
              <a:rPr lang="en-US" dirty="0"/>
              <a:t>A statement represents an action or a sequence of actions. The statement System.out.println("Welcome to Java!") in the program </a:t>
            </a:r>
            <a:r>
              <a:rPr lang="en-US" dirty="0" smtClean="0"/>
              <a:t>is </a:t>
            </a:r>
            <a:r>
              <a:rPr lang="en-US" dirty="0"/>
              <a:t>a statement to display the greeting "Welcome to Java</a:t>
            </a:r>
            <a:r>
              <a:rPr lang="en-US" dirty="0" smtClean="0"/>
              <a:t>!“.</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3055" y="2309656"/>
            <a:ext cx="9919853" cy="2982780"/>
          </a:xfrm>
          <a:prstGeom prst="rect">
            <a:avLst/>
          </a:prstGeom>
        </p:spPr>
      </p:pic>
    </p:spTree>
    <p:extLst>
      <p:ext uri="{BB962C8B-B14F-4D97-AF65-F5344CB8AC3E}">
        <p14:creationId xmlns:p14="http://schemas.microsoft.com/office/powerpoint/2010/main" val="1143873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7093"/>
          </a:xfrm>
        </p:spPr>
        <p:txBody>
          <a:bodyPr/>
          <a:lstStyle/>
          <a:p>
            <a:pPr algn="ctr"/>
            <a:r>
              <a:rPr lang="en-US" b="1" dirty="0">
                <a:solidFill>
                  <a:srgbClr val="FF0000"/>
                </a:solidFill>
              </a:rPr>
              <a:t>Statement </a:t>
            </a:r>
            <a:r>
              <a:rPr lang="en-US" b="1" dirty="0" smtClean="0">
                <a:solidFill>
                  <a:srgbClr val="FF0000"/>
                </a:solidFill>
              </a:rPr>
              <a:t>Terminator ;</a:t>
            </a:r>
            <a:endParaRPr lang="en-US" b="1" dirty="0">
              <a:solidFill>
                <a:srgbClr val="FF0000"/>
              </a:solidFill>
            </a:endParaRPr>
          </a:p>
        </p:txBody>
      </p:sp>
      <p:sp>
        <p:nvSpPr>
          <p:cNvPr id="3" name="Content Placeholder 2"/>
          <p:cNvSpPr>
            <a:spLocks noGrp="1"/>
          </p:cNvSpPr>
          <p:nvPr>
            <p:ph idx="1"/>
          </p:nvPr>
        </p:nvSpPr>
        <p:spPr>
          <a:xfrm>
            <a:off x="838200" y="1025236"/>
            <a:ext cx="10515600" cy="5151727"/>
          </a:xfrm>
        </p:spPr>
        <p:txBody>
          <a:bodyPr/>
          <a:lstStyle/>
          <a:p>
            <a:r>
              <a:rPr lang="en-US" dirty="0"/>
              <a:t>Every statement in Java ends with a semicolon </a:t>
            </a:r>
            <a:r>
              <a:rPr lang="en-US" dirty="0" smtClean="0"/>
              <a:t>(;)</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2945" y="1676400"/>
            <a:ext cx="10058400" cy="3435927"/>
          </a:xfrm>
          <a:prstGeom prst="rect">
            <a:avLst/>
          </a:prstGeom>
        </p:spPr>
      </p:pic>
    </p:spTree>
    <p:extLst>
      <p:ext uri="{BB962C8B-B14F-4D97-AF65-F5344CB8AC3E}">
        <p14:creationId xmlns:p14="http://schemas.microsoft.com/office/powerpoint/2010/main" val="1314972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p:spPr>
        <p:txBody>
          <a:bodyPr/>
          <a:lstStyle/>
          <a:p>
            <a:pPr algn="ctr"/>
            <a:r>
              <a:rPr lang="en-US" b="1" dirty="0">
                <a:solidFill>
                  <a:srgbClr val="FF0000"/>
                </a:solidFill>
              </a:rPr>
              <a:t>Reserved words</a:t>
            </a:r>
          </a:p>
        </p:txBody>
      </p:sp>
      <p:sp>
        <p:nvSpPr>
          <p:cNvPr id="3" name="Content Placeholder 2"/>
          <p:cNvSpPr>
            <a:spLocks noGrp="1"/>
          </p:cNvSpPr>
          <p:nvPr>
            <p:ph idx="1"/>
          </p:nvPr>
        </p:nvSpPr>
        <p:spPr>
          <a:xfrm>
            <a:off x="838200" y="1163782"/>
            <a:ext cx="10515600" cy="5013181"/>
          </a:xfrm>
        </p:spPr>
        <p:txBody>
          <a:bodyPr/>
          <a:lstStyle/>
          <a:p>
            <a:r>
              <a:rPr lang="en-US" dirty="0"/>
              <a:t>Reserved words or keywords are words that have a specific meaning to the compiler and cannot be used for other purposes in the program. For example, when the compiler sees the word class, it understands that the word after class is the name for the class. </a:t>
            </a:r>
            <a:endParaRPr lang="en-US"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291" y="3112350"/>
            <a:ext cx="10764982" cy="3064613"/>
          </a:xfrm>
          <a:prstGeom prst="rect">
            <a:avLst/>
          </a:prstGeom>
        </p:spPr>
      </p:pic>
    </p:spTree>
    <p:extLst>
      <p:ext uri="{BB962C8B-B14F-4D97-AF65-F5344CB8AC3E}">
        <p14:creationId xmlns:p14="http://schemas.microsoft.com/office/powerpoint/2010/main" val="26882983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70948"/>
          </a:xfrm>
        </p:spPr>
        <p:txBody>
          <a:bodyPr/>
          <a:lstStyle/>
          <a:p>
            <a:pPr algn="ctr"/>
            <a:r>
              <a:rPr lang="en-US" b="1" dirty="0">
                <a:solidFill>
                  <a:srgbClr val="FF0000"/>
                </a:solidFill>
              </a:rPr>
              <a:t>Blocks</a:t>
            </a:r>
          </a:p>
        </p:txBody>
      </p:sp>
      <p:sp>
        <p:nvSpPr>
          <p:cNvPr id="3" name="Content Placeholder 2"/>
          <p:cNvSpPr>
            <a:spLocks noGrp="1"/>
          </p:cNvSpPr>
          <p:nvPr>
            <p:ph idx="1"/>
          </p:nvPr>
        </p:nvSpPr>
        <p:spPr>
          <a:xfrm>
            <a:off x="838200" y="1136074"/>
            <a:ext cx="10515600" cy="5040889"/>
          </a:xfrm>
        </p:spPr>
        <p:txBody>
          <a:bodyPr/>
          <a:lstStyle/>
          <a:p>
            <a:r>
              <a:rPr lang="en-US" dirty="0"/>
              <a:t>A pair of </a:t>
            </a:r>
            <a:r>
              <a:rPr lang="en-US" dirty="0" smtClean="0"/>
              <a:t>braces {} </a:t>
            </a:r>
            <a:r>
              <a:rPr lang="en-US" dirty="0"/>
              <a:t>in a program forms a block that groups components of a program</a:t>
            </a:r>
            <a:r>
              <a:rPr lang="en-US" dirty="0" smtClean="0"/>
              <a:t>.</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771683"/>
            <a:ext cx="10106891" cy="2617735"/>
          </a:xfrm>
          <a:prstGeom prst="rect">
            <a:avLst/>
          </a:prstGeom>
        </p:spPr>
      </p:pic>
    </p:spTree>
    <p:extLst>
      <p:ext uri="{BB962C8B-B14F-4D97-AF65-F5344CB8AC3E}">
        <p14:creationId xmlns:p14="http://schemas.microsoft.com/office/powerpoint/2010/main" val="4069495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928254"/>
          </a:xfrm>
        </p:spPr>
        <p:txBody>
          <a:bodyPr/>
          <a:lstStyle/>
          <a:p>
            <a:pPr algn="ctr"/>
            <a:r>
              <a:rPr lang="en-US" b="1" dirty="0">
                <a:solidFill>
                  <a:srgbClr val="FF0000"/>
                </a:solidFill>
              </a:rPr>
              <a:t>Special Symbols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0436" y="928254"/>
            <a:ext cx="10633364" cy="5527963"/>
          </a:xfrm>
        </p:spPr>
      </p:pic>
    </p:spTree>
    <p:extLst>
      <p:ext uri="{BB962C8B-B14F-4D97-AF65-F5344CB8AC3E}">
        <p14:creationId xmlns:p14="http://schemas.microsoft.com/office/powerpoint/2010/main" val="2456882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Special symbol  {…}</a:t>
            </a:r>
            <a:endParaRPr lang="en-US" b="1" dirty="0">
              <a:solidFill>
                <a:srgbClr val="FF0000"/>
              </a:solidFill>
            </a:endParaRPr>
          </a:p>
        </p:txBody>
      </p:sp>
      <p:sp>
        <p:nvSpPr>
          <p:cNvPr id="3" name="Content Placeholder 2"/>
          <p:cNvSpPr>
            <a:spLocks noGrp="1"/>
          </p:cNvSpPr>
          <p:nvPr>
            <p:ph idx="1"/>
          </p:nvPr>
        </p:nvSpPr>
        <p:spPr>
          <a:xfrm>
            <a:off x="838200" y="1427018"/>
            <a:ext cx="10515600" cy="4749945"/>
          </a:xfrm>
        </p:spPr>
        <p:txBody>
          <a:bodyPr/>
          <a:lstStyle/>
          <a:p>
            <a:r>
              <a:rPr lang="en-US" dirty="0"/>
              <a:t>Denotes a block to enclose statements.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7127" y="2338235"/>
            <a:ext cx="8922328" cy="3120456"/>
          </a:xfrm>
          <a:prstGeom prst="rect">
            <a:avLst/>
          </a:prstGeom>
        </p:spPr>
      </p:pic>
    </p:spTree>
    <p:extLst>
      <p:ext uri="{BB962C8B-B14F-4D97-AF65-F5344CB8AC3E}">
        <p14:creationId xmlns:p14="http://schemas.microsoft.com/office/powerpoint/2010/main" val="27617920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20330"/>
          </a:xfrm>
        </p:spPr>
        <p:txBody>
          <a:bodyPr/>
          <a:lstStyle/>
          <a:p>
            <a:pPr algn="ctr"/>
            <a:r>
              <a:rPr lang="en-US" b="1" dirty="0">
                <a:solidFill>
                  <a:srgbClr val="FF0000"/>
                </a:solidFill>
              </a:rPr>
              <a:t>Special symbol  </a:t>
            </a:r>
            <a:r>
              <a:rPr lang="en-US" b="1" dirty="0" smtClean="0">
                <a:solidFill>
                  <a:srgbClr val="FF0000"/>
                </a:solidFill>
              </a:rPr>
              <a:t>(…)</a:t>
            </a:r>
            <a:endParaRPr lang="en-US" dirty="0"/>
          </a:p>
        </p:txBody>
      </p:sp>
      <p:sp>
        <p:nvSpPr>
          <p:cNvPr id="3" name="Content Placeholder 2"/>
          <p:cNvSpPr>
            <a:spLocks noGrp="1"/>
          </p:cNvSpPr>
          <p:nvPr>
            <p:ph idx="1"/>
          </p:nvPr>
        </p:nvSpPr>
        <p:spPr/>
        <p:txBody>
          <a:bodyPr/>
          <a:lstStyle/>
          <a:p>
            <a:r>
              <a:rPr lang="en-US" dirty="0"/>
              <a:t>Used with methods.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2327" y="2551686"/>
            <a:ext cx="9725891" cy="3114823"/>
          </a:xfrm>
          <a:prstGeom prst="rect">
            <a:avLst/>
          </a:prstGeom>
        </p:spPr>
      </p:pic>
    </p:spTree>
    <p:extLst>
      <p:ext uri="{BB962C8B-B14F-4D97-AF65-F5344CB8AC3E}">
        <p14:creationId xmlns:p14="http://schemas.microsoft.com/office/powerpoint/2010/main" val="2213537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4911"/>
          </a:xfrm>
        </p:spPr>
        <p:txBody>
          <a:bodyPr/>
          <a:lstStyle/>
          <a:p>
            <a:pPr algn="ctr"/>
            <a:r>
              <a:rPr lang="en-US" b="1" dirty="0">
                <a:solidFill>
                  <a:srgbClr val="FF0000"/>
                </a:solidFill>
              </a:rPr>
              <a:t>Special symbol  </a:t>
            </a:r>
            <a:r>
              <a:rPr lang="en-US" b="1" dirty="0" smtClean="0">
                <a:solidFill>
                  <a:srgbClr val="FF0000"/>
                </a:solidFill>
              </a:rPr>
              <a:t>;</a:t>
            </a:r>
            <a:endParaRPr lang="en-US" dirty="0"/>
          </a:p>
        </p:txBody>
      </p:sp>
      <p:sp>
        <p:nvSpPr>
          <p:cNvPr id="3" name="Content Placeholder 2"/>
          <p:cNvSpPr>
            <a:spLocks noGrp="1"/>
          </p:cNvSpPr>
          <p:nvPr>
            <p:ph idx="1"/>
          </p:nvPr>
        </p:nvSpPr>
        <p:spPr>
          <a:xfrm>
            <a:off x="838200" y="1330036"/>
            <a:ext cx="10515600" cy="4846927"/>
          </a:xfrm>
        </p:spPr>
        <p:txBody>
          <a:bodyPr/>
          <a:lstStyle/>
          <a:p>
            <a:r>
              <a:rPr lang="en-US" dirty="0"/>
              <a:t>Marks the end of a statement.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527" y="2362050"/>
            <a:ext cx="9975273" cy="3484567"/>
          </a:xfrm>
          <a:prstGeom prst="rect">
            <a:avLst/>
          </a:prstGeom>
        </p:spPr>
      </p:pic>
    </p:spTree>
    <p:extLst>
      <p:ext uri="{BB962C8B-B14F-4D97-AF65-F5344CB8AC3E}">
        <p14:creationId xmlns:p14="http://schemas.microsoft.com/office/powerpoint/2010/main" val="41523042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4075"/>
          </a:xfrm>
        </p:spPr>
        <p:txBody>
          <a:bodyPr/>
          <a:lstStyle/>
          <a:p>
            <a:pPr algn="ctr"/>
            <a:r>
              <a:rPr lang="en-US" b="1" dirty="0">
                <a:solidFill>
                  <a:srgbClr val="FF0000"/>
                </a:solidFill>
              </a:rPr>
              <a:t>Special symbol  </a:t>
            </a:r>
            <a:r>
              <a:rPr lang="en-US" dirty="0">
                <a:solidFill>
                  <a:srgbClr val="FF0000"/>
                </a:solidFill>
              </a:rPr>
              <a:t>" … "</a:t>
            </a:r>
          </a:p>
        </p:txBody>
      </p:sp>
      <p:sp>
        <p:nvSpPr>
          <p:cNvPr id="3" name="Content Placeholder 2"/>
          <p:cNvSpPr>
            <a:spLocks noGrp="1"/>
          </p:cNvSpPr>
          <p:nvPr>
            <p:ph idx="1"/>
          </p:nvPr>
        </p:nvSpPr>
        <p:spPr>
          <a:xfrm>
            <a:off x="838200" y="1219200"/>
            <a:ext cx="10515600" cy="4957763"/>
          </a:xfrm>
        </p:spPr>
        <p:txBody>
          <a:bodyPr/>
          <a:lstStyle/>
          <a:p>
            <a:r>
              <a:rPr lang="en-US" dirty="0"/>
              <a:t>Enclosing a string (i.e., sequence of characters).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5345" y="2390630"/>
            <a:ext cx="10148455" cy="3359006"/>
          </a:xfrm>
          <a:prstGeom prst="rect">
            <a:avLst/>
          </a:prstGeom>
        </p:spPr>
      </p:pic>
    </p:spTree>
    <p:extLst>
      <p:ext uri="{BB962C8B-B14F-4D97-AF65-F5344CB8AC3E}">
        <p14:creationId xmlns:p14="http://schemas.microsoft.com/office/powerpoint/2010/main" val="27068793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rPr>
              <a:t>Special symbol  </a:t>
            </a:r>
            <a:r>
              <a:rPr lang="en-US" dirty="0" smtClean="0">
                <a:solidFill>
                  <a:srgbClr val="FF0000"/>
                </a:solidFill>
              </a:rPr>
              <a:t>[]</a:t>
            </a:r>
            <a:endParaRPr lang="en-US" dirty="0"/>
          </a:p>
        </p:txBody>
      </p:sp>
      <p:sp>
        <p:nvSpPr>
          <p:cNvPr id="3" name="Content Placeholder 2"/>
          <p:cNvSpPr>
            <a:spLocks noGrp="1"/>
          </p:cNvSpPr>
          <p:nvPr>
            <p:ph idx="1"/>
          </p:nvPr>
        </p:nvSpPr>
        <p:spPr/>
        <p:txBody>
          <a:bodyPr/>
          <a:lstStyle/>
          <a:p>
            <a:r>
              <a:rPr lang="en-US" dirty="0" smtClean="0"/>
              <a:t>[] encloses an array(table).</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333471"/>
            <a:ext cx="10515599" cy="3540855"/>
          </a:xfrm>
          <a:prstGeom prst="rect">
            <a:avLst/>
          </a:prstGeom>
        </p:spPr>
      </p:pic>
    </p:spTree>
    <p:extLst>
      <p:ext uri="{BB962C8B-B14F-4D97-AF65-F5344CB8AC3E}">
        <p14:creationId xmlns:p14="http://schemas.microsoft.com/office/powerpoint/2010/main" val="7425784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FF0000"/>
                </a:solidFill>
              </a:rPr>
              <a:t>Special symbol  </a:t>
            </a:r>
            <a:r>
              <a:rPr lang="en-US" dirty="0">
                <a:solidFill>
                  <a:srgbClr val="FF0000"/>
                </a:solidFill>
              </a:rPr>
              <a:t>[]</a:t>
            </a:r>
            <a:endParaRPr lang="en-US" dirty="0"/>
          </a:p>
        </p:txBody>
      </p:sp>
      <p:sp>
        <p:nvSpPr>
          <p:cNvPr id="3" name="Content Placeholder 2"/>
          <p:cNvSpPr>
            <a:spLocks noGrp="1"/>
          </p:cNvSpPr>
          <p:nvPr>
            <p:ph idx="1"/>
          </p:nvPr>
        </p:nvSpPr>
        <p:spPr/>
        <p:txBody>
          <a:bodyPr/>
          <a:lstStyle/>
          <a:p>
            <a:r>
              <a:rPr lang="en-US" dirty="0"/>
              <a:t>Precedes a comment line. </a:t>
            </a:r>
            <a:r>
              <a:rPr lang="en-US" dirty="0" smtClean="0"/>
              <a:t>Comments help the developer highlighting lines of code. Everything after // is not part of the code it is simple comments .</a:t>
            </a:r>
          </a:p>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9928" y="3650523"/>
            <a:ext cx="10072254" cy="2526440"/>
          </a:xfrm>
          <a:prstGeom prst="rect">
            <a:avLst/>
          </a:prstGeom>
        </p:spPr>
      </p:pic>
    </p:spTree>
    <p:extLst>
      <p:ext uri="{BB962C8B-B14F-4D97-AF65-F5344CB8AC3E}">
        <p14:creationId xmlns:p14="http://schemas.microsoft.com/office/powerpoint/2010/main" val="10002206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1052</Words>
  <Application>Microsoft Office PowerPoint</Application>
  <PresentationFormat>Widescreen</PresentationFormat>
  <Paragraphs>93</Paragraphs>
  <Slides>38</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38</vt:i4>
      </vt:variant>
    </vt:vector>
  </HeadingPairs>
  <TitlesOfParts>
    <vt:vector size="43" baseType="lpstr">
      <vt:lpstr>Arial</vt:lpstr>
      <vt:lpstr>Calibri</vt:lpstr>
      <vt:lpstr>Calibri Light</vt:lpstr>
      <vt:lpstr>Office Theme</vt:lpstr>
      <vt:lpstr>1_Office Theme</vt:lpstr>
      <vt:lpstr>    Lebanese University Faculty of Information  Introduction to Programming JAVA</vt:lpstr>
      <vt:lpstr>Programming Definition</vt:lpstr>
      <vt:lpstr>Software Development Process</vt:lpstr>
      <vt:lpstr>Requirement Specification</vt:lpstr>
      <vt:lpstr>System Analysis</vt:lpstr>
      <vt:lpstr>System Design</vt:lpstr>
      <vt:lpstr>Implementation</vt:lpstr>
      <vt:lpstr>Testing</vt:lpstr>
      <vt:lpstr>Deployment</vt:lpstr>
      <vt:lpstr>Maintenance</vt:lpstr>
      <vt:lpstr>Programming to Execution Scheme</vt:lpstr>
      <vt:lpstr>High level Source file</vt:lpstr>
      <vt:lpstr>Compiler</vt:lpstr>
      <vt:lpstr>JAVA</vt:lpstr>
      <vt:lpstr>Why Java?</vt:lpstr>
      <vt:lpstr>Java, Web, and Beyond</vt:lpstr>
      <vt:lpstr> Java Is Object-Oriented </vt:lpstr>
      <vt:lpstr>JRE(Java Runtime Environment)</vt:lpstr>
      <vt:lpstr>JDK(Java Development Kit)</vt:lpstr>
      <vt:lpstr>JVM(Java Virtual Machine)</vt:lpstr>
      <vt:lpstr>JAVA (JDK,JRE and JVM)</vt:lpstr>
      <vt:lpstr>Let’s make it more simple</vt:lpstr>
      <vt:lpstr>Let’s make it more simple</vt:lpstr>
      <vt:lpstr>JAVA Debugger (JDB)</vt:lpstr>
      <vt:lpstr>JAVA Debugger (JDB)</vt:lpstr>
      <vt:lpstr>JAVA Class</vt:lpstr>
      <vt:lpstr>Main Method</vt:lpstr>
      <vt:lpstr>Statement </vt:lpstr>
      <vt:lpstr>Statement Terminator ;</vt:lpstr>
      <vt:lpstr>Reserved words</vt:lpstr>
      <vt:lpstr>Blocks</vt:lpstr>
      <vt:lpstr>Special Symbols</vt:lpstr>
      <vt:lpstr>Special symbol  {…}</vt:lpstr>
      <vt:lpstr>Special symbol  (…)</vt:lpstr>
      <vt:lpstr>Special symbol  ;</vt:lpstr>
      <vt:lpstr>Special symbol  " … "</vt:lpstr>
      <vt:lpstr>Special symbol  []</vt:lpstr>
      <vt:lpstr>Special symbol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Lebanese University Faculty of Information  Introduction to Programming JAVA</dc:title>
  <dc:creator>Admin</dc:creator>
  <cp:lastModifiedBy>Admin</cp:lastModifiedBy>
  <cp:revision>1</cp:revision>
  <dcterms:created xsi:type="dcterms:W3CDTF">2023-11-29T14:15:44Z</dcterms:created>
  <dcterms:modified xsi:type="dcterms:W3CDTF">2023-11-29T14:16:09Z</dcterms:modified>
</cp:coreProperties>
</file>